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6" r:id="rId12"/>
    <p:sldId id="267" r:id="rId13"/>
    <p:sldId id="269" r:id="rId14"/>
    <p:sldId id="270" r:id="rId15"/>
    <p:sldId id="271" r:id="rId16"/>
    <p:sldId id="276" r:id="rId17"/>
    <p:sldId id="277" r:id="rId18"/>
    <p:sldId id="274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33f4cde8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33f4cde8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781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33f4cde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33f4cde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33f4cde8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33f4cde8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33f4cde8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33f4cde8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33f4cde8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33f4cde8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d5e215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d5e215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d5e215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d5e215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173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d5e215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d5e215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836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3b84a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3b84a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33f4cde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33f4cde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8c4e3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8c4e3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c4e3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c4e3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c4e3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c4e3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8c4e31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8c4e31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c4e31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c4e31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8c4e31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8c4e31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33f4cde8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33f4cde8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4425" spc="-75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3085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9210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1074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41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30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4425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165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0671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2612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7944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191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966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7719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883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90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spc="-45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9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203749" y="1691604"/>
            <a:ext cx="3725500" cy="1039638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 SemiCondensed" panose="020B0502040204020203" pitchFamily="34" charset="0"/>
              </a:rPr>
              <a:t>AFTER POPCORN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685589" y="1564260"/>
            <a:ext cx="2767691" cy="1126456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Study of movie and show public reception in various platforms.</a:t>
            </a:r>
          </a:p>
        </p:txBody>
      </p:sp>
      <p:sp>
        <p:nvSpPr>
          <p:cNvPr id="68" name="Rectangle 61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965200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63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1564260"/>
            <a:ext cx="0" cy="201498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4333" y="575868"/>
            <a:ext cx="381009" cy="399613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 descr="Teatro contorno">
            <a:extLst>
              <a:ext uri="{FF2B5EF4-FFF2-40B4-BE49-F238E27FC236}">
                <a16:creationId xmlns:a16="http://schemas.microsoft.com/office/drawing/2014/main" id="{396D63D1-5142-48C1-AB07-5B49EB488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886" y="201122"/>
            <a:ext cx="4370876" cy="4370876"/>
          </a:xfrm>
          <a:prstGeom prst="rect">
            <a:avLst/>
          </a:prstGeom>
        </p:spPr>
      </p:pic>
      <p:pic>
        <p:nvPicPr>
          <p:cNvPr id="3" name="Gráfico 2" descr="Palomitas de maíz contorno">
            <a:extLst>
              <a:ext uri="{FF2B5EF4-FFF2-40B4-BE49-F238E27FC236}">
                <a16:creationId xmlns:a16="http://schemas.microsoft.com/office/drawing/2014/main" id="{5AE3C260-07DB-4AB9-A8BE-949286667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2978" y="1158937"/>
            <a:ext cx="810646" cy="81064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F68B689-7E0A-4E25-83ED-C6E8450286E3}"/>
              </a:ext>
            </a:extLst>
          </p:cNvPr>
          <p:cNvSpPr txBox="1"/>
          <p:nvPr/>
        </p:nvSpPr>
        <p:spPr>
          <a:xfrm>
            <a:off x="5733223" y="2981405"/>
            <a:ext cx="267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David Moreno Esteban</a:t>
            </a:r>
          </a:p>
          <a:p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Emma Fraxanet Morales</a:t>
            </a:r>
            <a:endParaRPr lang="en-GB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Information and Communication Technologies Engineering Department at Universitat  Pompeu Fabra (DTIC - UPF) | somm">
            <a:extLst>
              <a:ext uri="{FF2B5EF4-FFF2-40B4-BE49-F238E27FC236}">
                <a16:creationId xmlns:a16="http://schemas.microsoft.com/office/drawing/2014/main" id="{A5CED0DD-94A3-40D7-8221-26F95EF5C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8" b="44597"/>
          <a:stretch/>
        </p:blipFill>
        <p:spPr bwMode="auto">
          <a:xfrm>
            <a:off x="6585218" y="4101329"/>
            <a:ext cx="2177773" cy="86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5BE55A3-6430-478D-A441-7A30D0618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8548698-8C0B-4ECA-A43D-86689E3DD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70070" y="1232703"/>
            <a:ext cx="0" cy="270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B39FA0A9-D414-4EC8-94D3-B8D9ADD31655}"/>
              </a:ext>
            </a:extLst>
          </p:cNvPr>
          <p:cNvSpPr/>
          <p:nvPr/>
        </p:nvSpPr>
        <p:spPr>
          <a:xfrm>
            <a:off x="3158138" y="836711"/>
            <a:ext cx="430306" cy="3730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9DC062E-D587-4F4C-9E2D-EB9D43718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22D8A352-C76A-4FFF-BBE7-97CCF863CFAA}"/>
              </a:ext>
            </a:extLst>
          </p:cNvPr>
          <p:cNvSpPr/>
          <p:nvPr/>
        </p:nvSpPr>
        <p:spPr>
          <a:xfrm>
            <a:off x="8755716" y="449349"/>
            <a:ext cx="388284" cy="4199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076" y="-28028"/>
            <a:ext cx="5295080" cy="3347412"/>
          </a:xfrm>
          <a:prstGeom prst="rect">
            <a:avLst/>
          </a:prstGeom>
          <a:noFill/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3FE8365F-D909-416F-99B5-5A98B0FF2138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DB612B83-9B3A-4226-B57D-8C9315E2EF1F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A4C181D0-6474-4F10-8907-0D537E01A568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5467E76A-E600-401E-A7F9-0A0A299BA1FD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13248108-B11A-480B-ADF1-EFD4295537F9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Topic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modelling</a:t>
              </a:r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BA88377F-703E-4E77-BA5D-9058F77D15E2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 err="1">
                  <a:solidFill>
                    <a:schemeClr val="tx1"/>
                  </a:solidFill>
                </a:rPr>
                <a:t>Sentiment</a:t>
              </a:r>
              <a:r>
                <a:rPr lang="es-ES" sz="1400" b="1" dirty="0">
                  <a:solidFill>
                    <a:schemeClr val="tx1"/>
                  </a:solidFill>
                </a:rPr>
                <a:t> </a:t>
              </a:r>
              <a:r>
                <a:rPr lang="es-ES" sz="1400" b="1" dirty="0" err="1">
                  <a:solidFill>
                    <a:schemeClr val="tx1"/>
                  </a:solidFill>
                </a:rPr>
                <a:t>analysis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568D0CF3-2909-4E42-BDE0-A30B87352DD3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116" name="Google Shape;116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33903" y="2259106"/>
            <a:ext cx="4884343" cy="2843935"/>
          </a:xfrm>
          <a:prstGeom prst="rect">
            <a:avLst/>
          </a:prstGeom>
          <a:noFill/>
        </p:spPr>
      </p:pic>
      <p:sp>
        <p:nvSpPr>
          <p:cNvPr id="39" name="Google Shape;107;p21">
            <a:extLst>
              <a:ext uri="{FF2B5EF4-FFF2-40B4-BE49-F238E27FC236}">
                <a16:creationId xmlns:a16="http://schemas.microsoft.com/office/drawing/2014/main" id="{E65A0708-8D26-46EE-8635-EBADCC9603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4229" y="4333875"/>
            <a:ext cx="4905927" cy="52626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39285"/>
            </a:pPr>
            <a:r>
              <a:rPr lang="en-US" sz="2800" spc="-100" dirty="0">
                <a:solidFill>
                  <a:schemeClr val="bg2">
                    <a:lumMod val="75000"/>
                  </a:schemeClr>
                </a:solidFill>
                <a:sym typeface="Calibri"/>
              </a:rPr>
              <a:t>Season evolution</a:t>
            </a:r>
            <a:endParaRPr lang="en-US" sz="2800" spc="-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3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30273" y="-4142237"/>
            <a:ext cx="288036" cy="857250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21321" y="204276"/>
            <a:ext cx="1305938" cy="85725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82600" y="3960845"/>
            <a:ext cx="8178799" cy="7040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3600" spc="-60" dirty="0">
                <a:sym typeface="Calibri"/>
              </a:rPr>
              <a:t>Data gathering</a:t>
            </a:r>
            <a:endParaRPr lang="en-US" sz="3600" spc="-60" dirty="0"/>
          </a:p>
        </p:txBody>
      </p:sp>
      <p:sp>
        <p:nvSpPr>
          <p:cNvPr id="122" name="Google Shape;122;p23"/>
          <p:cNvSpPr txBox="1"/>
          <p:nvPr/>
        </p:nvSpPr>
        <p:spPr>
          <a:xfrm>
            <a:off x="509363" y="1245324"/>
            <a:ext cx="2436901" cy="21814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Youtube API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000" dirty="0">
                <a:latin typeface="Courier New"/>
                <a:cs typeface="Courier New"/>
                <a:sym typeface="Courier New"/>
              </a:rPr>
              <a:t>python </a:t>
            </a:r>
            <a:r>
              <a:rPr lang="en-US" sz="1000" dirty="0" err="1">
                <a:latin typeface="Courier New"/>
                <a:cs typeface="Courier New"/>
                <a:sym typeface="Courier New"/>
              </a:rPr>
              <a:t>youtube</a:t>
            </a:r>
            <a:r>
              <a:rPr lang="en-US" sz="1000" dirty="0">
                <a:latin typeface="Courier New"/>
                <a:cs typeface="Courier New"/>
                <a:sym typeface="Courier New"/>
              </a:rPr>
              <a:t>-data-</a:t>
            </a:r>
            <a:r>
              <a:rPr lang="en-US" sz="1000" dirty="0" err="1">
                <a:latin typeface="Courier New"/>
                <a:cs typeface="Courier New"/>
                <a:sym typeface="Courier New"/>
              </a:rPr>
              <a:t>api</a:t>
            </a:r>
            <a:endParaRPr lang="en-US" sz="1000" dirty="0">
              <a:latin typeface="Courier New"/>
              <a:cs typeface="Courier New"/>
              <a:sym typeface="Courier New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ym typeface="Courier New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Comments of particular film videos from well known reviewers of the platform</a:t>
            </a:r>
          </a:p>
        </p:txBody>
      </p:sp>
      <p:sp>
        <p:nvSpPr>
          <p:cNvPr id="123" name="Google Shape;123;p23"/>
          <p:cNvSpPr txBox="1"/>
          <p:nvPr/>
        </p:nvSpPr>
        <p:spPr>
          <a:xfrm>
            <a:off x="3353549" y="1305939"/>
            <a:ext cx="24369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ca" dirty="0"/>
              <a:t>Reddit API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ca" sz="1000" dirty="0">
                <a:latin typeface="Courier New"/>
                <a:ea typeface="Courier New"/>
                <a:cs typeface="Courier New"/>
                <a:sym typeface="Courier New"/>
              </a:rPr>
              <a:t>python praw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ca" dirty="0"/>
              <a:t>Comments from official post regarding the film review</a:t>
            </a:r>
            <a:endParaRPr lang="en-GB" dirty="0"/>
          </a:p>
        </p:txBody>
      </p:sp>
      <p:sp>
        <p:nvSpPr>
          <p:cNvPr id="124" name="Google Shape;124;p23"/>
          <p:cNvSpPr txBox="1"/>
          <p:nvPr/>
        </p:nvSpPr>
        <p:spPr>
          <a:xfrm>
            <a:off x="6266237" y="1305939"/>
            <a:ext cx="2436900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ca" dirty="0"/>
              <a:t>IMDB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ca" sz="1000" dirty="0">
                <a:latin typeface="Courier New"/>
                <a:ea typeface="Courier New"/>
                <a:cs typeface="Courier New"/>
                <a:sym typeface="Courier New"/>
              </a:rPr>
              <a:t>python beautifulsoup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ca" dirty="0"/>
              <a:t>Scraping and crawling the IMDB webpage</a:t>
            </a:r>
            <a:endParaRPr lang="en-GB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62EDF40-6F27-4E62-9B2A-DE14D5B0FD35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8B741D6-A775-453E-9B13-B357A019221D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A0D9DC6D-D9C1-4A34-9DCA-FBFE52CDB4AE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5EF19FB1-86E4-4C1A-B45C-095B1C429B6D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91329C8E-BD37-4983-98BF-1F54583F2A27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Topic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modelling</a:t>
              </a: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46996B4C-A057-4168-A43B-3D819045B72D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 err="1">
                  <a:solidFill>
                    <a:schemeClr val="tx1"/>
                  </a:solidFill>
                </a:rPr>
                <a:t>Sentiment</a:t>
              </a:r>
              <a:r>
                <a:rPr lang="es-ES" sz="1400" b="1" dirty="0">
                  <a:solidFill>
                    <a:schemeClr val="tx1"/>
                  </a:solidFill>
                </a:rPr>
                <a:t> </a:t>
              </a:r>
              <a:r>
                <a:rPr lang="es-ES" sz="1400" b="1" dirty="0" err="1">
                  <a:solidFill>
                    <a:schemeClr val="tx1"/>
                  </a:solidFill>
                </a:rPr>
                <a:t>analysis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8D5F955-B9B9-4EFC-AD0F-081DB8BF9994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76933F3-F344-4216-A211-9A049C03D6C4}"/>
              </a:ext>
            </a:extLst>
          </p:cNvPr>
          <p:cNvCxnSpPr/>
          <p:nvPr/>
        </p:nvCxnSpPr>
        <p:spPr>
          <a:xfrm>
            <a:off x="3088982" y="968188"/>
            <a:ext cx="0" cy="2458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81C84586-9201-4CAE-A6D2-6EBCDF469085}"/>
              </a:ext>
            </a:extLst>
          </p:cNvPr>
          <p:cNvCxnSpPr/>
          <p:nvPr/>
        </p:nvCxnSpPr>
        <p:spPr>
          <a:xfrm>
            <a:off x="6023002" y="896205"/>
            <a:ext cx="0" cy="2458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71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Rectangle 73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5" name="Rectangle 75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7590" y="567993"/>
            <a:ext cx="3256410" cy="3996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6121042" y="809827"/>
            <a:ext cx="2741143" cy="11454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spc="-60" dirty="0">
                <a:sym typeface="Calibri"/>
              </a:rPr>
              <a:t>Sentiment analysis: Movies</a:t>
            </a:r>
            <a:endParaRPr lang="en-US" sz="2400" spc="-6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1" name="Google Shape;131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5031" y="947937"/>
            <a:ext cx="5504196" cy="3393919"/>
          </a:xfrm>
          <a:prstGeom prst="rect">
            <a:avLst/>
          </a:prstGeom>
          <a:noFill/>
        </p:spPr>
      </p:pic>
      <p:sp>
        <p:nvSpPr>
          <p:cNvPr id="130" name="Google Shape;130;p24"/>
          <p:cNvSpPr txBox="1"/>
          <p:nvPr/>
        </p:nvSpPr>
        <p:spPr>
          <a:xfrm>
            <a:off x="6121042" y="1955260"/>
            <a:ext cx="2741143" cy="23684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445770" lvl="0" indent="-17145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FFFFFF"/>
                </a:solidFill>
              </a:rPr>
              <a:t>Youtube and Reddit  have similar results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1400" dirty="0">
              <a:solidFill>
                <a:srgbClr val="FFFFFF"/>
              </a:solidFill>
            </a:endParaRP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FFFFFF"/>
                </a:solidFill>
              </a:rPr>
              <a:t>IMDB is more polarized 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1400" dirty="0">
              <a:solidFill>
                <a:srgbClr val="FFFFFF"/>
              </a:solidFill>
            </a:endParaRP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FFFFFF"/>
                </a:solidFill>
              </a:rPr>
              <a:t>But!... Endgame and Dunkirk films contain negative words intrinsically 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83BCBE7-B069-4B95-ADC2-C1A9EF8CF698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AE8F7E03-0FB0-47F5-8B87-4412A7AE2453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6548273D-AD89-46D4-BB71-E9AB708255C7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3218F6EC-805C-4959-8A06-BCB3A15772D9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F45D0197-DF64-439B-A4A1-534D434FE1EA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Topic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modelling</a:t>
              </a:r>
            </a:p>
          </p:txBody>
        </p:sp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B2B3C149-D2AF-44FD-BB47-9B592E9969ED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 err="1">
                  <a:solidFill>
                    <a:schemeClr val="tx1"/>
                  </a:solidFill>
                </a:rPr>
                <a:t>Sentiment</a:t>
              </a:r>
              <a:r>
                <a:rPr lang="es-ES" sz="1400" b="1" dirty="0">
                  <a:solidFill>
                    <a:schemeClr val="tx1"/>
                  </a:solidFill>
                </a:rPr>
                <a:t> </a:t>
              </a:r>
              <a:r>
                <a:rPr lang="es-ES" sz="1400" b="1" dirty="0" err="1">
                  <a:solidFill>
                    <a:schemeClr val="tx1"/>
                  </a:solidFill>
                </a:rPr>
                <a:t>analysis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E86AAEA5-CD7E-4C94-8A4A-E6525FB99239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3" name="Gráfico 2" descr="Chateo con relleno sólido">
            <a:extLst>
              <a:ext uri="{FF2B5EF4-FFF2-40B4-BE49-F238E27FC236}">
                <a16:creationId xmlns:a16="http://schemas.microsoft.com/office/drawing/2014/main" id="{F32BBBE8-51D9-4151-8D06-FAAA94574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1937" y="1898455"/>
            <a:ext cx="613671" cy="613671"/>
          </a:xfrm>
          <a:prstGeom prst="rect">
            <a:avLst/>
          </a:prstGeom>
        </p:spPr>
      </p:pic>
      <p:pic>
        <p:nvPicPr>
          <p:cNvPr id="12" name="Gráfico 11" descr="Burbuja de chat con relleno sólido">
            <a:extLst>
              <a:ext uri="{FF2B5EF4-FFF2-40B4-BE49-F238E27FC236}">
                <a16:creationId xmlns:a16="http://schemas.microsoft.com/office/drawing/2014/main" id="{31FE61AD-05CE-4D07-B8B4-E53F30D8F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1484" y="2644897"/>
            <a:ext cx="494576" cy="494576"/>
          </a:xfrm>
          <a:prstGeom prst="rect">
            <a:avLst/>
          </a:prstGeom>
        </p:spPr>
      </p:pic>
      <p:pic>
        <p:nvPicPr>
          <p:cNvPr id="14" name="Gráfico 13" descr="Nube con relámpagos y lluvia con relleno sólido">
            <a:extLst>
              <a:ext uri="{FF2B5EF4-FFF2-40B4-BE49-F238E27FC236}">
                <a16:creationId xmlns:a16="http://schemas.microsoft.com/office/drawing/2014/main" id="{A50E71BC-E2D1-4909-BB01-DF0A9F7194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4317" y="3296612"/>
            <a:ext cx="555618" cy="5556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2659577" y="548158"/>
            <a:ext cx="1912423" cy="1778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ca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Dunkirk (2017) individual results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074" name="Picture 2" descr="Dunkirk (2017) - IMDb">
            <a:extLst>
              <a:ext uri="{FF2B5EF4-FFF2-40B4-BE49-F238E27FC236}">
                <a16:creationId xmlns:a16="http://schemas.microsoft.com/office/drawing/2014/main" id="{E0A9065D-5391-41F4-91BD-7FB6BD8AB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39" y="675372"/>
            <a:ext cx="1756946" cy="26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261" y="310780"/>
            <a:ext cx="4529136" cy="28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1" y="2371525"/>
            <a:ext cx="4809560" cy="2737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CF3192C-C6CA-472F-88E8-DFD91D7C038B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288D0F8-3B28-4231-9C54-FE47BA692F4B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20508E61-E5ED-44EB-B33D-1F398FA3F95A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7D39196-0623-4AB8-966F-3C9C4B182C8C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E1E05856-E967-43D8-9184-78A9C436DD1C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Topic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modelling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0421B5E4-D690-4379-9844-CC89D7E8EC4E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 err="1">
                  <a:solidFill>
                    <a:schemeClr val="tx1"/>
                  </a:solidFill>
                </a:rPr>
                <a:t>Sentiment</a:t>
              </a:r>
              <a:r>
                <a:rPr lang="es-ES" sz="1400" b="1" dirty="0">
                  <a:solidFill>
                    <a:schemeClr val="tx1"/>
                  </a:solidFill>
                </a:rPr>
                <a:t> </a:t>
              </a:r>
              <a:r>
                <a:rPr lang="es-ES" sz="1400" b="1" dirty="0" err="1">
                  <a:solidFill>
                    <a:schemeClr val="tx1"/>
                  </a:solidFill>
                </a:rPr>
                <a:t>analysis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23AF2509-C207-4810-A559-BED740437EAE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5A4493B-D969-4953-AB2D-8A4B0A2D671A}"/>
              </a:ext>
            </a:extLst>
          </p:cNvPr>
          <p:cNvCxnSpPr/>
          <p:nvPr/>
        </p:nvCxnSpPr>
        <p:spPr>
          <a:xfrm flipV="1">
            <a:off x="7914555" y="2571750"/>
            <a:ext cx="653142" cy="125489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722C1AA7-9B27-4867-89C6-58967C011117}"/>
              </a:ext>
            </a:extLst>
          </p:cNvPr>
          <p:cNvSpPr txBox="1"/>
          <p:nvPr/>
        </p:nvSpPr>
        <p:spPr>
          <a:xfrm>
            <a:off x="6592901" y="3826649"/>
            <a:ext cx="19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Larger</a:t>
            </a:r>
            <a:r>
              <a:rPr lang="es-ES" dirty="0"/>
              <a:t> </a:t>
            </a:r>
            <a:r>
              <a:rPr lang="es-ES" dirty="0" err="1"/>
              <a:t>variance</a:t>
            </a:r>
            <a:r>
              <a:rPr lang="es-ES" dirty="0"/>
              <a:t>!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75729"/>
            <a:ext cx="8780525" cy="1389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173219" y="3223549"/>
            <a:ext cx="9430619" cy="9934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200" spc="-100" dirty="0">
                <a:sym typeface="Calibri"/>
              </a:rPr>
              <a:t>Mean </a:t>
            </a:r>
            <a:r>
              <a:rPr lang="en-US" sz="3200" spc="-100" dirty="0">
                <a:highlight>
                  <a:srgbClr val="00FF00"/>
                </a:highlight>
                <a:sym typeface="Calibri"/>
              </a:rPr>
              <a:t>positive</a:t>
            </a:r>
            <a:r>
              <a:rPr lang="en-US" sz="3200" spc="-100" dirty="0">
                <a:sym typeface="Calibri"/>
              </a:rPr>
              <a:t>/</a:t>
            </a:r>
            <a:r>
              <a:rPr lang="en-US" sz="3200" spc="-100" dirty="0">
                <a:highlight>
                  <a:srgbClr val="FF0000"/>
                </a:highlight>
                <a:sym typeface="Calibri"/>
              </a:rPr>
              <a:t>negative</a:t>
            </a:r>
            <a:r>
              <a:rPr lang="en-US" sz="3200" spc="-100" dirty="0">
                <a:sym typeface="Calibri"/>
              </a:rPr>
              <a:t>/</a:t>
            </a:r>
            <a:r>
              <a:rPr lang="en-US" sz="3200" spc="-100" dirty="0">
                <a:highlight>
                  <a:srgbClr val="C0C0C0"/>
                </a:highlight>
                <a:sym typeface="Calibri"/>
              </a:rPr>
              <a:t>neutral</a:t>
            </a:r>
            <a:r>
              <a:rPr lang="en-US" sz="3200" spc="-100" dirty="0">
                <a:sym typeface="Calibri"/>
              </a:rPr>
              <a:t> words per comment </a:t>
            </a:r>
            <a:endParaRPr lang="en-US" sz="3200" spc="-100" dirty="0"/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/>
          <a:srcRect t="20007" r="-2" b="12784"/>
          <a:stretch/>
        </p:blipFill>
        <p:spPr>
          <a:xfrm>
            <a:off x="582929" y="555983"/>
            <a:ext cx="7978140" cy="2667566"/>
          </a:xfrm>
          <a:prstGeom prst="rect">
            <a:avLst/>
          </a:prstGeom>
          <a:noFill/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D4FFE278-F75D-4C41-91F2-B4BEBEDE6849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E8880E1C-982A-49C6-8061-EB7B010C411B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BF29E0FA-E297-4A84-9658-122AC5119299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B34C058C-C9C9-4120-BADA-4E36FA29641D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E36EFE2A-3AD8-48E7-A01E-4B912AFA2224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Topic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modelling</a:t>
              </a: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4C99D2B2-476C-4B68-A898-5CF71AF47518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 err="1">
                  <a:solidFill>
                    <a:schemeClr val="tx1"/>
                  </a:solidFill>
                </a:rPr>
                <a:t>Sentiment</a:t>
              </a:r>
              <a:r>
                <a:rPr lang="es-ES" sz="1400" b="1" dirty="0">
                  <a:solidFill>
                    <a:schemeClr val="tx1"/>
                  </a:solidFill>
                </a:rPr>
                <a:t> </a:t>
              </a:r>
              <a:r>
                <a:rPr lang="es-ES" sz="1400" b="1" dirty="0" err="1">
                  <a:solidFill>
                    <a:schemeClr val="tx1"/>
                  </a:solidFill>
                </a:rPr>
                <a:t>analysis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CBED2AC7-200E-4428-A78E-C7469F6D33AD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A36F7584-173B-43F4-B185-55B8F3F97BA7}"/>
              </a:ext>
            </a:extLst>
          </p:cNvPr>
          <p:cNvSpPr/>
          <p:nvPr/>
        </p:nvSpPr>
        <p:spPr>
          <a:xfrm>
            <a:off x="-16597" y="53794"/>
            <a:ext cx="3282064" cy="4902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Imagen 20" descr="Gráfico, Histograma&#10;&#10;Descripción generada automáticamente">
            <a:extLst>
              <a:ext uri="{FF2B5EF4-FFF2-40B4-BE49-F238E27FC236}">
                <a16:creationId xmlns:a16="http://schemas.microsoft.com/office/drawing/2014/main" id="{A6F5F67A-373D-4FE3-BE61-2F8A2A75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60" y="482600"/>
            <a:ext cx="3158040" cy="2107992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833377"/>
            <a:ext cx="8280" cy="34838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FCA4EBF3-BCCA-4BCA-A693-062CBDA8AF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65"/>
          <a:stretch/>
        </p:blipFill>
        <p:spPr>
          <a:xfrm>
            <a:off x="4855248" y="482600"/>
            <a:ext cx="3090964" cy="2089137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257174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257174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LA LLEGADA (ARRIVAL). Tráiler oficial en español HD. Ya en cines. - YouTube">
            <a:extLst>
              <a:ext uri="{FF2B5EF4-FFF2-40B4-BE49-F238E27FC236}">
                <a16:creationId xmlns:a16="http://schemas.microsoft.com/office/drawing/2014/main" id="{29F8705C-EE6C-4EE3-8C37-C03EC0725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6288" y="2802975"/>
            <a:ext cx="1327030" cy="19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enet: Trailer Pledges Christopher Nolan Movie is Coming to Theaters | Den  of Geek">
            <a:extLst>
              <a:ext uri="{FF2B5EF4-FFF2-40B4-BE49-F238E27FC236}">
                <a16:creationId xmlns:a16="http://schemas.microsoft.com/office/drawing/2014/main" id="{A4CE8BFD-6B1B-4F07-BD96-9AFDAB7F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348" y="2807271"/>
            <a:ext cx="1292693" cy="19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64D1537-208D-405E-9AD8-B219E39F7C0F}"/>
              </a:ext>
            </a:extLst>
          </p:cNvPr>
          <p:cNvSpPr txBox="1"/>
          <p:nvPr/>
        </p:nvSpPr>
        <p:spPr>
          <a:xfrm>
            <a:off x="2515593" y="3111965"/>
            <a:ext cx="177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.VS.     ENTROPY</a:t>
            </a:r>
            <a:endParaRPr lang="en-GB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5B3F7B0-D8CF-45CF-9AEB-A4C52623850A}"/>
              </a:ext>
            </a:extLst>
          </p:cNvPr>
          <p:cNvSpPr txBox="1"/>
          <p:nvPr/>
        </p:nvSpPr>
        <p:spPr>
          <a:xfrm>
            <a:off x="4888221" y="3111965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PALINDROME   .VS.</a:t>
            </a:r>
            <a:endParaRPr lang="en-GB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D442CA7-6302-4637-93D2-3009ADC0039D}"/>
              </a:ext>
            </a:extLst>
          </p:cNvPr>
          <p:cNvSpPr txBox="1"/>
          <p:nvPr/>
        </p:nvSpPr>
        <p:spPr>
          <a:xfrm>
            <a:off x="3789857" y="3757673"/>
            <a:ext cx="15736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Pearson </a:t>
            </a:r>
            <a:r>
              <a:rPr lang="es-ES" dirty="0" err="1"/>
              <a:t>correlation</a:t>
            </a:r>
            <a:endParaRPr lang="en-GB" dirty="0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CCB408C9-81D4-4B4B-97EB-7354012FA9A3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7A946860-1C5B-430E-9A05-79B6C70A78DB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654C03AD-B358-4A04-BA3E-E27839EF1EA3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FDEE85FE-EC25-4644-821F-014D507376BC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 err="1">
                  <a:solidFill>
                    <a:schemeClr val="tx1"/>
                  </a:solidFill>
                </a:rPr>
                <a:t>Pageviews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F9571D0F-D40B-4CA8-ABBD-3ED2DBDFF760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Topic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modelling</a:t>
              </a:r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82E2B799-3843-4A48-8821-B03D5AAD2EE8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Sentiment</a:t>
              </a:r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analysis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C8178687-6326-4A18-BDCA-BA29435A6B1D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29" name="Gráfico 28" descr="Casilla marcada con relleno sólido">
            <a:extLst>
              <a:ext uri="{FF2B5EF4-FFF2-40B4-BE49-F238E27FC236}">
                <a16:creationId xmlns:a16="http://schemas.microsoft.com/office/drawing/2014/main" id="{921A823B-6F29-4F60-A7FF-E38957E53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7728" y="2114543"/>
            <a:ext cx="914400" cy="91440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447C02C1-8635-4093-821C-874C0E881D92}"/>
              </a:ext>
            </a:extLst>
          </p:cNvPr>
          <p:cNvSpPr txBox="1"/>
          <p:nvPr/>
        </p:nvSpPr>
        <p:spPr>
          <a:xfrm rot="16200000">
            <a:off x="-1493516" y="2274166"/>
            <a:ext cx="3921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PAGEVIEWS CORRELATION</a:t>
            </a:r>
            <a:endParaRPr lang="en-GB" sz="24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CD0DC17-B449-44AA-93A9-B0ABD5A1D190}"/>
              </a:ext>
            </a:extLst>
          </p:cNvPr>
          <p:cNvSpPr txBox="1"/>
          <p:nvPr/>
        </p:nvSpPr>
        <p:spPr>
          <a:xfrm>
            <a:off x="2893763" y="3942339"/>
            <a:ext cx="656402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0.73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BFC5A21-6D2F-4B8B-AEAE-42E3029218EC}"/>
              </a:ext>
            </a:extLst>
          </p:cNvPr>
          <p:cNvSpPr txBox="1"/>
          <p:nvPr/>
        </p:nvSpPr>
        <p:spPr>
          <a:xfrm>
            <a:off x="5676007" y="3896172"/>
            <a:ext cx="656402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0.36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A36F7584-173B-43F4-B185-55B8F3F97BA7}"/>
              </a:ext>
            </a:extLst>
          </p:cNvPr>
          <p:cNvSpPr/>
          <p:nvPr/>
        </p:nvSpPr>
        <p:spPr>
          <a:xfrm>
            <a:off x="0" y="61478"/>
            <a:ext cx="3282064" cy="4902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833377"/>
            <a:ext cx="8280" cy="34838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257174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257174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DB054DB8-1838-4BA2-9131-8A959006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2" y="423545"/>
            <a:ext cx="3133706" cy="2089137"/>
          </a:xfrm>
          <a:prstGeom prst="rect">
            <a:avLst/>
          </a:prstGeom>
        </p:spPr>
      </p:pic>
      <p:pic>
        <p:nvPicPr>
          <p:cNvPr id="6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473F66D5-8D2A-4A9C-8334-70D008E6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750" y="484569"/>
            <a:ext cx="3034346" cy="2022897"/>
          </a:xfrm>
          <a:prstGeom prst="rect">
            <a:avLst/>
          </a:prstGeom>
        </p:spPr>
      </p:pic>
      <p:pic>
        <p:nvPicPr>
          <p:cNvPr id="5122" name="Picture 2" descr="Blade Runner 2049 (2017) - Filmaffinity">
            <a:extLst>
              <a:ext uri="{FF2B5EF4-FFF2-40B4-BE49-F238E27FC236}">
                <a16:creationId xmlns:a16="http://schemas.microsoft.com/office/drawing/2014/main" id="{108BEC65-7A6C-4B42-9D32-5A933048A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2" y="2761207"/>
            <a:ext cx="1099759" cy="155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 Martian (film) - Wikipedia">
            <a:extLst>
              <a:ext uri="{FF2B5EF4-FFF2-40B4-BE49-F238E27FC236}">
                <a16:creationId xmlns:a16="http://schemas.microsoft.com/office/drawing/2014/main" id="{CF0743BD-A51C-4483-A512-6A47943E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516" y="2734809"/>
            <a:ext cx="1048944" cy="157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ider-Man: Into the Spider-Verse - Wikipedia">
            <a:extLst>
              <a:ext uri="{FF2B5EF4-FFF2-40B4-BE49-F238E27FC236}">
                <a16:creationId xmlns:a16="http://schemas.microsoft.com/office/drawing/2014/main" id="{63D299AE-5C93-4E15-B16A-7E89A05A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95" y="2734809"/>
            <a:ext cx="1073191" cy="158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03E6D21A-F632-4248-A273-C56B62316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3994" y="2700312"/>
            <a:ext cx="3026068" cy="201737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160878F-F18C-412A-BA4C-60F79FE4EFDF}"/>
              </a:ext>
            </a:extLst>
          </p:cNvPr>
          <p:cNvSpPr txBox="1"/>
          <p:nvPr/>
        </p:nvSpPr>
        <p:spPr>
          <a:xfrm>
            <a:off x="575540" y="4350875"/>
            <a:ext cx="39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AI 		   MARS 	  MULTIVERSE</a:t>
            </a:r>
            <a:endParaRPr lang="en-GB" dirty="0"/>
          </a:p>
        </p:txBody>
      </p:sp>
      <p:sp>
        <p:nvSpPr>
          <p:cNvPr id="11" name="Flecha: hacia arriba 10">
            <a:extLst>
              <a:ext uri="{FF2B5EF4-FFF2-40B4-BE49-F238E27FC236}">
                <a16:creationId xmlns:a16="http://schemas.microsoft.com/office/drawing/2014/main" id="{EF4FAF8B-A129-4998-8656-3DC4E37E9BA0}"/>
              </a:ext>
            </a:extLst>
          </p:cNvPr>
          <p:cNvSpPr/>
          <p:nvPr/>
        </p:nvSpPr>
        <p:spPr>
          <a:xfrm rot="1536562">
            <a:off x="1243308" y="2122086"/>
            <a:ext cx="245293" cy="622409"/>
          </a:xfrm>
          <a:prstGeom prst="upArrow">
            <a:avLst>
              <a:gd name="adj1" fmla="val 24236"/>
              <a:gd name="adj2" fmla="val 428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458A8A62-D7F1-424C-A7EF-087605C30738}"/>
              </a:ext>
            </a:extLst>
          </p:cNvPr>
          <p:cNvSpPr/>
          <p:nvPr/>
        </p:nvSpPr>
        <p:spPr>
          <a:xfrm rot="4401733">
            <a:off x="3827224" y="928347"/>
            <a:ext cx="318694" cy="2828220"/>
          </a:xfrm>
          <a:prstGeom prst="upArrow">
            <a:avLst>
              <a:gd name="adj1" fmla="val 15365"/>
              <a:gd name="adj2" fmla="val 3322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echa: hacia arriba 23">
            <a:extLst>
              <a:ext uri="{FF2B5EF4-FFF2-40B4-BE49-F238E27FC236}">
                <a16:creationId xmlns:a16="http://schemas.microsoft.com/office/drawing/2014/main" id="{E3832779-C433-4A5D-B358-9C75DD9D4323}"/>
              </a:ext>
            </a:extLst>
          </p:cNvPr>
          <p:cNvSpPr/>
          <p:nvPr/>
        </p:nvSpPr>
        <p:spPr>
          <a:xfrm rot="6642605">
            <a:off x="4435549" y="3070207"/>
            <a:ext cx="319584" cy="851773"/>
          </a:xfrm>
          <a:prstGeom prst="upArrow">
            <a:avLst>
              <a:gd name="adj1" fmla="val 22623"/>
              <a:gd name="adj2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45A0945-DEA8-4FBE-B521-91AE285E05BE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5308DF1-438F-4904-BC35-AD9C88B87B3C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6464E090-C012-4B87-969A-3256B11837D5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BF5EDB03-E6D2-4606-8E73-59E6E0008C54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 err="1">
                  <a:solidFill>
                    <a:schemeClr val="tx1"/>
                  </a:solidFill>
                </a:rPr>
                <a:t>Pageviews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3E6124B5-7FB9-44F7-973B-124D3F04314C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Topic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modelling</a:t>
              </a:r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9167591E-66B0-4413-A8B6-E4B9A2A6C8ED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Sentiment</a:t>
              </a:r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analysis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1C610EEF-156F-4D94-B37E-7A38BB71DEDC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33" name="Gráfico 32" descr="Casilla cruzada con relleno sólido">
            <a:extLst>
              <a:ext uri="{FF2B5EF4-FFF2-40B4-BE49-F238E27FC236}">
                <a16:creationId xmlns:a16="http://schemas.microsoft.com/office/drawing/2014/main" id="{EBD38011-402B-41D3-9808-4C3AFF93D6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4801" y="21209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A36F7584-173B-43F4-B185-55B8F3F97BA7}"/>
              </a:ext>
            </a:extLst>
          </p:cNvPr>
          <p:cNvSpPr/>
          <p:nvPr/>
        </p:nvSpPr>
        <p:spPr>
          <a:xfrm>
            <a:off x="-16597" y="53794"/>
            <a:ext cx="3282064" cy="4902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833377"/>
            <a:ext cx="8280" cy="34838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257174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257174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o 46">
            <a:extLst>
              <a:ext uri="{FF2B5EF4-FFF2-40B4-BE49-F238E27FC236}">
                <a16:creationId xmlns:a16="http://schemas.microsoft.com/office/drawing/2014/main" id="{CCB408C9-81D4-4B4B-97EB-7354012FA9A3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7A946860-1C5B-430E-9A05-79B6C70A78DB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654C03AD-B358-4A04-BA3E-E27839EF1EA3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FDEE85FE-EC25-4644-821F-014D507376BC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 err="1">
                  <a:solidFill>
                    <a:schemeClr val="tx1"/>
                  </a:solidFill>
                </a:rPr>
                <a:t>Pageviews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F9571D0F-D40B-4CA8-ABBD-3ED2DBDFF760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Topic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modelling</a:t>
              </a:r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82E2B799-3843-4A48-8821-B03D5AAD2EE8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Sentiment</a:t>
              </a:r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analysis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C8178687-6326-4A18-BDCA-BA29435A6B1D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CC35DB5F-5B26-4B14-AF43-50767B4C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938" y="2640970"/>
            <a:ext cx="3287592" cy="2191728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8399F48-51AC-43B9-BE9C-B5B385258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98"/>
          <a:stretch/>
        </p:blipFill>
        <p:spPr>
          <a:xfrm>
            <a:off x="4584444" y="448295"/>
            <a:ext cx="3037290" cy="2101065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AB7CAD8F-97A4-4CB3-A409-05CFED883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498" y="2603505"/>
            <a:ext cx="3343788" cy="2229192"/>
          </a:xfrm>
          <a:prstGeom prst="rect">
            <a:avLst/>
          </a:prstGeom>
        </p:spPr>
      </p:pic>
      <p:pic>
        <p:nvPicPr>
          <p:cNvPr id="10" name="Imagen 9" descr="Gráfico, Gráfico de líneas, Histograma&#10;&#10;Descripción generada automáticamente">
            <a:extLst>
              <a:ext uri="{FF2B5EF4-FFF2-40B4-BE49-F238E27FC236}">
                <a16:creationId xmlns:a16="http://schemas.microsoft.com/office/drawing/2014/main" id="{3DA6D664-1323-4846-B3C1-B0B20F2D8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209" y="461045"/>
            <a:ext cx="3086970" cy="2057980"/>
          </a:xfrm>
          <a:prstGeom prst="rect">
            <a:avLst/>
          </a:prstGeom>
        </p:spPr>
      </p:pic>
      <p:pic>
        <p:nvPicPr>
          <p:cNvPr id="6146" name="Picture 2" descr="The Trial of the Chicago 7 - Wikipedia">
            <a:extLst>
              <a:ext uri="{FF2B5EF4-FFF2-40B4-BE49-F238E27FC236}">
                <a16:creationId xmlns:a16="http://schemas.microsoft.com/office/drawing/2014/main" id="{14FDBEFC-5950-4C5F-B14D-21CEC8CA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41" y="432721"/>
            <a:ext cx="1343761" cy="199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nce Upon a Time in Hollywood - Wikipedia">
            <a:extLst>
              <a:ext uri="{FF2B5EF4-FFF2-40B4-BE49-F238E27FC236}">
                <a16:creationId xmlns:a16="http://schemas.microsoft.com/office/drawing/2014/main" id="{AE5AA3B7-759A-4D2F-A7C2-BD58415E0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87" y="2656229"/>
            <a:ext cx="1436025" cy="21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Two Popes - Wikipedia">
            <a:extLst>
              <a:ext uri="{FF2B5EF4-FFF2-40B4-BE49-F238E27FC236}">
                <a16:creationId xmlns:a16="http://schemas.microsoft.com/office/drawing/2014/main" id="{97E16328-D439-46C2-A1FF-6D737ADD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629" y="2640970"/>
            <a:ext cx="1296371" cy="192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917 - Película 2019 - SensaCine.com">
            <a:extLst>
              <a:ext uri="{FF2B5EF4-FFF2-40B4-BE49-F238E27FC236}">
                <a16:creationId xmlns:a16="http://schemas.microsoft.com/office/drawing/2014/main" id="{3B974928-5B57-4D10-9B44-7457204F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999" y="461045"/>
            <a:ext cx="1329939" cy="177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9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FF1D7602-6D2D-46C2-A7B2-434F3678D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5539253-EA7C-41D9-9930-0923683A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9148581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482600" y="842877"/>
            <a:ext cx="2305435" cy="34508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2500" spc="-60">
                <a:solidFill>
                  <a:schemeClr val="tx1">
                    <a:lumMod val="85000"/>
                    <a:lumOff val="15000"/>
                  </a:schemeClr>
                </a:solidFill>
              </a:rPr>
              <a:t>SUMMARY AND CONCLUSIONS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610" y="1564260"/>
            <a:ext cx="0" cy="20149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3295185" y="648081"/>
            <a:ext cx="4608275" cy="38404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182880" defTabSz="914400">
              <a:spcBef>
                <a:spcPts val="0"/>
              </a:spcBef>
              <a:spcAft>
                <a:spcPts val="1200"/>
              </a:spcAft>
              <a:buFont typeface="Wingdings 2" pitchFamily="18" charset="2"/>
              <a:buChar char=""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5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67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8" name="Rectangle 69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C6E503BE-194F-444A-AE27-7E9473E7A6A3}"/>
              </a:ext>
            </a:extLst>
          </p:cNvPr>
          <p:cNvSpPr/>
          <p:nvPr/>
        </p:nvSpPr>
        <p:spPr>
          <a:xfrm>
            <a:off x="3089260" y="1066190"/>
            <a:ext cx="5766704" cy="8620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Freeform: Shape 71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571500"/>
            <a:ext cx="3156366" cy="4000500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D61020E5-B2A4-43FD-BE2D-9B5B2FA3F9E0}"/>
              </a:ext>
            </a:extLst>
          </p:cNvPr>
          <p:cNvSpPr/>
          <p:nvPr/>
        </p:nvSpPr>
        <p:spPr>
          <a:xfrm>
            <a:off x="2904793" y="1990164"/>
            <a:ext cx="5692905" cy="12294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196BC02-969B-4DFF-91A5-26ACCAA65148}"/>
              </a:ext>
            </a:extLst>
          </p:cNvPr>
          <p:cNvSpPr/>
          <p:nvPr/>
        </p:nvSpPr>
        <p:spPr>
          <a:xfrm>
            <a:off x="2662630" y="3285028"/>
            <a:ext cx="5724323" cy="8336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70695" y="1262358"/>
            <a:ext cx="2081191" cy="261878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 spc="-60" dirty="0"/>
              <a:t>Overview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69957" y="499461"/>
            <a:ext cx="5457436" cy="42569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55000" lnSpcReduction="20000"/>
          </a:bodyPr>
          <a:lstStyle/>
          <a:p>
            <a:pPr marL="0" lvl="0" indent="-18288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ingdings 2" pitchFamily="18" charset="2"/>
              <a:buChar char=""/>
            </a:pPr>
            <a:r>
              <a:rPr lang="en-US" sz="3600" dirty="0">
                <a:sym typeface="Calibri"/>
              </a:rPr>
              <a:t>Introduction</a:t>
            </a:r>
          </a:p>
          <a:p>
            <a:pPr marL="0" lvl="0" indent="-18288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ingdings 2" pitchFamily="18" charset="2"/>
              <a:buChar char=""/>
            </a:pPr>
            <a:r>
              <a:rPr lang="en-US" sz="3600" dirty="0">
                <a:sym typeface="Calibri"/>
              </a:rPr>
              <a:t>Data gathering – Twitter API </a:t>
            </a:r>
          </a:p>
          <a:p>
            <a:pPr marL="0" lvl="0" indent="-18288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ingdings 2" pitchFamily="18" charset="2"/>
              <a:buChar char=""/>
            </a:pPr>
            <a:r>
              <a:rPr lang="en-US" sz="3600" dirty="0">
                <a:sym typeface="Calibri"/>
              </a:rPr>
              <a:t>Topic modelling </a:t>
            </a:r>
          </a:p>
          <a:p>
            <a:pPr marL="0" lvl="0" indent="-18288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ingdings 2" pitchFamily="18" charset="2"/>
              <a:buChar char=""/>
            </a:pPr>
            <a:r>
              <a:rPr lang="en-US" sz="3600" dirty="0">
                <a:sym typeface="Calibri"/>
              </a:rPr>
              <a:t>Sentiment analysis: Wandavision</a:t>
            </a:r>
          </a:p>
          <a:p>
            <a:pPr marL="0" indent="-182880" defTabSz="914400">
              <a:lnSpc>
                <a:spcPct val="120000"/>
              </a:lnSpc>
              <a:spcBef>
                <a:spcPts val="1000"/>
              </a:spcBef>
              <a:buFont typeface="Wingdings 2" pitchFamily="18" charset="2"/>
              <a:buChar char=""/>
            </a:pPr>
            <a:r>
              <a:rPr lang="en-US" sz="3600" dirty="0">
                <a:sym typeface="Calibri"/>
              </a:rPr>
              <a:t>Data gathering - Youtube, Reddit, Imdb</a:t>
            </a:r>
          </a:p>
          <a:p>
            <a:pPr marL="0" indent="-182880" defTabSz="914400">
              <a:lnSpc>
                <a:spcPct val="120000"/>
              </a:lnSpc>
              <a:spcBef>
                <a:spcPts val="1000"/>
              </a:spcBef>
              <a:buFont typeface="Wingdings 2" pitchFamily="18" charset="2"/>
              <a:buChar char=""/>
            </a:pPr>
            <a:r>
              <a:rPr lang="en-US" sz="3600" dirty="0">
                <a:sym typeface="Calibri"/>
              </a:rPr>
              <a:t>Sentiment analysis: Movies</a:t>
            </a:r>
          </a:p>
          <a:p>
            <a:pPr marL="0" indent="-182880" defTabSz="914400">
              <a:lnSpc>
                <a:spcPct val="120000"/>
              </a:lnSpc>
              <a:spcBef>
                <a:spcPts val="1000"/>
              </a:spcBef>
              <a:buFont typeface="Wingdings 2" pitchFamily="18" charset="2"/>
              <a:buChar char=""/>
            </a:pPr>
            <a:r>
              <a:rPr lang="en-US" sz="3600" dirty="0">
                <a:sym typeface="Calibri"/>
              </a:rPr>
              <a:t>Data gathering – Wikipedia</a:t>
            </a:r>
          </a:p>
          <a:p>
            <a:pPr marL="0" lvl="0" indent="-18288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ingdings 2" pitchFamily="18" charset="2"/>
              <a:buChar char=""/>
            </a:pPr>
            <a:r>
              <a:rPr lang="en-US" sz="3600" dirty="0">
                <a:sym typeface="Calibri"/>
              </a:rPr>
              <a:t>Pageview correlations</a:t>
            </a:r>
          </a:p>
          <a:p>
            <a:pPr marL="0" lvl="0" indent="-18288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Wingdings 2" pitchFamily="18" charset="2"/>
              <a:buChar char=""/>
            </a:pPr>
            <a:r>
              <a:rPr lang="en-US" sz="3600" dirty="0">
                <a:sym typeface="Calibri"/>
              </a:rPr>
              <a:t>Summary &amp; conclusions</a:t>
            </a:r>
          </a:p>
          <a:p>
            <a:pPr marL="0" lvl="0" indent="-182880" defTabSz="914400">
              <a:spcBef>
                <a:spcPts val="0"/>
              </a:spcBef>
              <a:spcAft>
                <a:spcPts val="1200"/>
              </a:spcAft>
              <a:buFont typeface="Wingdings 2" pitchFamily="18" charset="2"/>
              <a:buChar char=""/>
            </a:pPr>
            <a:endParaRPr lang="en-US" sz="900" dirty="0"/>
          </a:p>
        </p:txBody>
      </p:sp>
      <p:sp>
        <p:nvSpPr>
          <p:cNvPr id="90" name="Freeform: Shape 73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392887" y="792656"/>
            <a:ext cx="751113" cy="3558188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FF1D7602-6D2D-46C2-A7B2-434F3678D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5539253-EA7C-41D9-9930-0923683A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9148581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82600" y="842877"/>
            <a:ext cx="2305435" cy="34508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2500" spc="-6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610" y="1564260"/>
            <a:ext cx="0" cy="201498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295185" y="648081"/>
            <a:ext cx="4608275" cy="38404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182880" defTabSz="914400">
              <a:spcBef>
                <a:spcPts val="0"/>
              </a:spcBef>
              <a:spcAft>
                <a:spcPts val="1200"/>
              </a:spcAft>
              <a:buFont typeface="Wingdings 2" pitchFamily="18" charset="2"/>
              <a:buChar char=""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210552" y="1054098"/>
            <a:ext cx="2431787" cy="351789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3300" spc="-60" dirty="0">
                <a:solidFill>
                  <a:schemeClr val="accent1"/>
                </a:solidFill>
              </a:rPr>
              <a:t>DATA GATHERING -  Twitter API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8"/>
            <a:ext cx="965201" cy="40004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3" name="Google Shape;73;p16"/>
          <p:cNvSpPr txBox="1"/>
          <p:nvPr/>
        </p:nvSpPr>
        <p:spPr>
          <a:xfrm>
            <a:off x="1085851" y="1054098"/>
            <a:ext cx="5011553" cy="351789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Twitter API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000" dirty="0">
                <a:latin typeface="Courier New"/>
                <a:cs typeface="Courier New"/>
                <a:sym typeface="Courier New"/>
              </a:rPr>
              <a:t>python </a:t>
            </a:r>
            <a:r>
              <a:rPr lang="en-US" sz="1000" dirty="0" err="1">
                <a:latin typeface="Courier New"/>
                <a:cs typeface="Courier New"/>
                <a:sym typeface="Courier New"/>
              </a:rPr>
              <a:t>tweepy</a:t>
            </a:r>
            <a:r>
              <a:rPr lang="en-US" sz="1000" dirty="0">
                <a:latin typeface="Courier New"/>
                <a:cs typeface="Courier New"/>
                <a:sym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  <a:sym typeface="Courier New"/>
              </a:rPr>
              <a:t>StreamListener</a:t>
            </a:r>
            <a:endParaRPr lang="en-US" sz="1000" dirty="0">
              <a:latin typeface="Courier New"/>
              <a:cs typeface="Courier New"/>
              <a:sym typeface="Courier New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>
              <a:sym typeface="Courier New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Tweets about a specific topic: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Wandavision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000" dirty="0">
                <a:latin typeface="Courier New"/>
                <a:cs typeface="Courier New"/>
                <a:sym typeface="Courier New"/>
              </a:rPr>
              <a:t>keywords = ["</a:t>
            </a:r>
            <a:r>
              <a:rPr lang="en-US" sz="1000" dirty="0" err="1">
                <a:latin typeface="Courier New"/>
                <a:cs typeface="Courier New"/>
                <a:sym typeface="Courier New"/>
              </a:rPr>
              <a:t>wandavision</a:t>
            </a:r>
            <a:r>
              <a:rPr lang="en-US" sz="1000" dirty="0">
                <a:latin typeface="Courier New"/>
                <a:cs typeface="Courier New"/>
                <a:sym typeface="Courier New"/>
              </a:rPr>
              <a:t>","</a:t>
            </a:r>
            <a:r>
              <a:rPr lang="en-US" sz="1000" dirty="0" err="1">
                <a:latin typeface="Courier New"/>
                <a:cs typeface="Courier New"/>
                <a:sym typeface="Courier New"/>
              </a:rPr>
              <a:t>WandaVision</a:t>
            </a:r>
            <a:r>
              <a:rPr lang="en-US" sz="1000" dirty="0">
                <a:latin typeface="Courier New"/>
                <a:cs typeface="Courier New"/>
                <a:sym typeface="Courier New"/>
              </a:rPr>
              <a:t>"]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Premiere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000" dirty="0">
                <a:latin typeface="Courier New"/>
                <a:cs typeface="Courier New"/>
                <a:sym typeface="Courier New"/>
              </a:rPr>
              <a:t>keywords = ['movie </a:t>
            </a:r>
            <a:r>
              <a:rPr lang="en-US" sz="1000" dirty="0" err="1">
                <a:latin typeface="Courier New"/>
                <a:cs typeface="Courier New"/>
                <a:sym typeface="Courier New"/>
              </a:rPr>
              <a:t>premiere','new</a:t>
            </a:r>
            <a:r>
              <a:rPr lang="en-US" sz="1000" dirty="0">
                <a:latin typeface="Courier New"/>
                <a:cs typeface="Courier New"/>
                <a:sym typeface="Courier New"/>
              </a:rPr>
              <a:t> </a:t>
            </a:r>
            <a:r>
              <a:rPr lang="en-US" sz="1000" dirty="0" err="1">
                <a:latin typeface="Courier New"/>
                <a:cs typeface="Courier New"/>
                <a:sym typeface="Courier New"/>
              </a:rPr>
              <a:t>movie','new</a:t>
            </a:r>
            <a:r>
              <a:rPr lang="en-US" sz="1000" dirty="0">
                <a:latin typeface="Courier New"/>
                <a:cs typeface="Courier New"/>
                <a:sym typeface="Courier New"/>
              </a:rPr>
              <a:t> episode', 'new film']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2991" y="575868"/>
            <a:ext cx="381009" cy="3996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6"/>
          <p:cNvSpPr txBox="1"/>
          <p:nvPr/>
        </p:nvSpPr>
        <p:spPr>
          <a:xfrm>
            <a:off x="6196311" y="904863"/>
            <a:ext cx="24369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ca" dirty="0"/>
              <a:t>Twitter API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ca" sz="1000" dirty="0">
                <a:latin typeface="Courier New"/>
                <a:ea typeface="Courier New"/>
                <a:cs typeface="Courier New"/>
                <a:sym typeface="Courier New"/>
              </a:rPr>
              <a:t>python tweepy Cursor</a:t>
            </a: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GB"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ca" dirty="0"/>
              <a:t>Search old tweets in case we missed on a specific topic.</a:t>
            </a:r>
            <a:endParaRPr lang="en-GB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3CE2BC1-D8B1-4414-9340-C53CBF702631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B98F34C5-4117-40C1-B265-70BFEC169EC1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AE144B0C-04CF-4D10-A9ED-F608E2723D85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67ECACE7-C299-46F8-A06E-9791DEF636A4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9E0CE5D7-E13E-45C5-85FF-BC31357476AD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Topic </a:t>
              </a:r>
              <a:r>
                <a:rPr lang="en-US" sz="1400" b="1" dirty="0">
                  <a:solidFill>
                    <a:schemeClr val="tx1"/>
                  </a:solidFill>
                </a:rPr>
                <a:t>modelling</a:t>
              </a:r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3EA00F18-8ECA-4C1A-9D96-589AA50C35A8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Sentiment</a:t>
              </a:r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analysis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E1C43CC0-1A43-4128-8FDE-D58FBBA236E3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185BBED-A016-41EF-B72F-1189417AEC12}"/>
              </a:ext>
            </a:extLst>
          </p:cNvPr>
          <p:cNvCxnSpPr/>
          <p:nvPr/>
        </p:nvCxnSpPr>
        <p:spPr>
          <a:xfrm>
            <a:off x="5861460" y="1054098"/>
            <a:ext cx="0" cy="1896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35402"/>
            <a:ext cx="8780525" cy="19294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2" name="Google Shape;82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6877" y="2917405"/>
            <a:ext cx="7846770" cy="1565460"/>
          </a:xfrm>
          <a:prstGeom prst="rect">
            <a:avLst/>
          </a:prstGeom>
          <a:noFill/>
        </p:spPr>
      </p:pic>
      <p:pic>
        <p:nvPicPr>
          <p:cNvPr id="81" name="Google Shape;81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13588" y="569214"/>
            <a:ext cx="3066936" cy="2044624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773B11-6A1F-45B7-8E0B-E387A949B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557" y="1481783"/>
            <a:ext cx="8520600" cy="3196875"/>
          </a:xfrm>
        </p:spPr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topics</a:t>
            </a:r>
            <a:endParaRPr lang="es-ES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Well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Wandavision</a:t>
            </a:r>
            <a:r>
              <a:rPr lang="es-ES" dirty="0"/>
              <a:t> </a:t>
            </a:r>
            <a:r>
              <a:rPr lang="es-ES" dirty="0" err="1"/>
              <a:t>topic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4" name="Google Shape;100;p20">
            <a:extLst>
              <a:ext uri="{FF2B5EF4-FFF2-40B4-BE49-F238E27FC236}">
                <a16:creationId xmlns:a16="http://schemas.microsoft.com/office/drawing/2014/main" id="{ACC1C5F4-9DA6-4808-B9BF-6DA5775D8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476" y="637485"/>
            <a:ext cx="7658146" cy="7992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5000" spc="-1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February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A02DB04-6F84-4E7B-B7C9-6A43DEFB393D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97A6183-8A5A-41A6-963C-ED0801E2991F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F6B27B2-18B3-4219-BED4-4EB2331B43B2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A618A201-11F9-4D93-86D9-AB8A4B0421EC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5282DF6-4B6B-4CF2-B7F2-BF1A93714D28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Topic </a:t>
              </a:r>
              <a:r>
                <a:rPr lang="en-US" sz="1400" b="1" dirty="0">
                  <a:solidFill>
                    <a:schemeClr val="tx1"/>
                  </a:solidFill>
                </a:rPr>
                <a:t>modelling</a:t>
              </a:r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8DC202E9-B9B4-4001-87BE-A8C2700625E1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Sentiment</a:t>
              </a:r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analysis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FB1F58FC-8D31-4E3C-B700-CB9B78DAF8D8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2050" name="Picture 2" descr="WandaVision Poster: Wanda's Realities Collide; New Midseason Trailer">
            <a:extLst>
              <a:ext uri="{FF2B5EF4-FFF2-40B4-BE49-F238E27FC236}">
                <a16:creationId xmlns:a16="http://schemas.microsoft.com/office/drawing/2014/main" id="{E1CA38D1-3140-4956-A35C-1D7DC98C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736" y="508283"/>
            <a:ext cx="1688434" cy="211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75729"/>
            <a:ext cx="8780525" cy="1389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Google Shape;88;p18"/>
          <p:cNvSpPr txBox="1"/>
          <p:nvPr/>
        </p:nvSpPr>
        <p:spPr>
          <a:xfrm>
            <a:off x="802386" y="3442995"/>
            <a:ext cx="7658146" cy="7992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tweets</a:t>
            </a: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3468" y="1306474"/>
            <a:ext cx="7467147" cy="35712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F0A83D62-3D91-485C-BC9A-A55D2919B976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806A22F-E95F-4BDD-B862-EA1473D1BB6A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1D7E01E8-2DBA-48B0-9CED-1AA93B4D025B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A0791AF3-0BFA-4981-9E86-657E7C9A3A66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358B895D-68CB-4417-B2C8-DDBD8D8CBFFB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Topic </a:t>
              </a:r>
              <a:r>
                <a:rPr lang="en-US" sz="1400" b="1" dirty="0">
                  <a:solidFill>
                    <a:schemeClr val="tx1"/>
                  </a:solidFill>
                </a:rPr>
                <a:t>modelling</a:t>
              </a: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E77CF21D-AE0E-4233-98B9-89EAB58458D2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Sentiment</a:t>
              </a:r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analysis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0E92F1E0-6747-4641-AF2B-4638F32369A6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Google Shape;93;p19">
            <a:extLst>
              <a:ext uri="{FF2B5EF4-FFF2-40B4-BE49-F238E27FC236}">
                <a16:creationId xmlns:a16="http://schemas.microsoft.com/office/drawing/2014/main" id="{754EED55-1339-403D-B21D-C4070CA333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468" y="414338"/>
            <a:ext cx="7658146" cy="7992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i="1" spc="-1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tweets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75729"/>
            <a:ext cx="8780525" cy="1389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289246" y="709128"/>
            <a:ext cx="7658146" cy="7992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5000" spc="-1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 February</a:t>
            </a: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9246" y="1794145"/>
            <a:ext cx="7753189" cy="31916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09237" y="373423"/>
            <a:ext cx="3076363" cy="207825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176B4A60-28DF-48B5-86B9-B76F71322483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6B026997-54BC-4D9B-B72B-292D5EC3A2D7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59FBBA02-4E4C-470E-AF60-537954D28C59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2708A309-DF67-4A34-9D3A-2C0F284C0411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8675B864-491A-4D72-9BC7-746D0EAEF192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Topic </a:t>
              </a:r>
              <a:r>
                <a:rPr lang="en-US" sz="1400" b="1" dirty="0">
                  <a:solidFill>
                    <a:schemeClr val="tx1"/>
                  </a:solidFill>
                </a:rPr>
                <a:t>modelling</a:t>
              </a: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2132563E-A579-4049-9B69-8205856B75D8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Sentiment</a:t>
              </a:r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analysis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71B5E297-59CB-4BD1-8239-BD2CF0C3E014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75729"/>
            <a:ext cx="8780525" cy="1389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7143" y="437615"/>
            <a:ext cx="7658146" cy="7992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5000" spc="-1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March</a:t>
            </a:r>
          </a:p>
        </p:txBody>
      </p:sp>
      <p:pic>
        <p:nvPicPr>
          <p:cNvPr id="101" name="Google Shape;101;p20" descr="Tabla&#10;&#10;Descripción generada automáticamente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2874" y="1416396"/>
            <a:ext cx="6571582" cy="346135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2" name="Google Shape;102;p20" descr="Gráfico, Gráfico de líneas&#10;&#10;Descripción generada automáticamente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19225" y="347399"/>
            <a:ext cx="3161300" cy="201384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E2E25FF3-2918-4E2F-92B6-D36CC0DCE826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96EC7A44-8C9F-4453-8F70-56A0B514E8EC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15CBC74C-DD19-486A-834E-7D1B82BAEFE6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836D95AE-4077-41CC-AA13-223B775B2F6F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9A899C76-90E4-4FE5-A483-87CB9AAC0B2E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>
                  <a:solidFill>
                    <a:schemeClr val="tx1"/>
                  </a:solidFill>
                </a:rPr>
                <a:t>Topic </a:t>
              </a:r>
              <a:r>
                <a:rPr lang="en-US" sz="1400" b="1" dirty="0">
                  <a:solidFill>
                    <a:schemeClr val="tx1"/>
                  </a:solidFill>
                </a:rPr>
                <a:t>modelling</a:t>
              </a: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30071C79-CAFC-41CC-A832-654518FB99FC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Sentiment</a:t>
              </a:r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analysis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D433254C-C1C7-41BD-B93B-8E6F85BF6A4E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571499"/>
            <a:ext cx="2193988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75729"/>
            <a:ext cx="8780525" cy="1389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474190" y="505985"/>
            <a:ext cx="4905927" cy="52626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39285"/>
            </a:pPr>
            <a:r>
              <a:rPr lang="en-US" sz="2800" spc="-100" dirty="0">
                <a:solidFill>
                  <a:schemeClr val="bg2">
                    <a:lumMod val="75000"/>
                  </a:schemeClr>
                </a:solidFill>
                <a:sym typeface="Calibri"/>
              </a:rPr>
              <a:t>Sentiment analysis: </a:t>
            </a:r>
            <a:r>
              <a:rPr lang="en-US" sz="2800" spc="-100" dirty="0" err="1">
                <a:solidFill>
                  <a:schemeClr val="bg2">
                    <a:lumMod val="75000"/>
                  </a:schemeClr>
                </a:solidFill>
                <a:sym typeface="Calibri"/>
              </a:rPr>
              <a:t>WandaVision</a:t>
            </a:r>
            <a:endParaRPr lang="en-US" sz="2800" spc="-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/>
          <a:srcRect l="12821" t="11259" r="10172" b="11882"/>
          <a:stretch/>
        </p:blipFill>
        <p:spPr>
          <a:xfrm>
            <a:off x="469714" y="1152606"/>
            <a:ext cx="3997918" cy="3847816"/>
          </a:xfrm>
          <a:prstGeom prst="rect">
            <a:avLst/>
          </a:prstGeom>
          <a:noFill/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/>
          <a:srcRect l="12617" t="11111" r="9494" b="11882"/>
          <a:stretch/>
        </p:blipFill>
        <p:spPr>
          <a:xfrm>
            <a:off x="4564115" y="1152605"/>
            <a:ext cx="4066844" cy="3847817"/>
          </a:xfrm>
          <a:prstGeom prst="rect">
            <a:avLst/>
          </a:prstGeom>
          <a:noFill/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714D7638-305D-461E-B36E-EB64FC979C6A}"/>
              </a:ext>
            </a:extLst>
          </p:cNvPr>
          <p:cNvGrpSpPr/>
          <p:nvPr/>
        </p:nvGrpSpPr>
        <p:grpSpPr>
          <a:xfrm>
            <a:off x="1" y="-6858"/>
            <a:ext cx="9149934" cy="272608"/>
            <a:chOff x="1" y="-6858"/>
            <a:chExt cx="9149934" cy="27260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9FB9663-DF23-4572-964A-FDD8E7B91691}"/>
                </a:ext>
              </a:extLst>
            </p:cNvPr>
            <p:cNvSpPr/>
            <p:nvPr/>
          </p:nvSpPr>
          <p:spPr>
            <a:xfrm>
              <a:off x="1" y="-6858"/>
              <a:ext cx="9149934" cy="272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90DCCFA7-EE72-413A-89E1-DD3047C0D922}"/>
                </a:ext>
              </a:extLst>
            </p:cNvPr>
            <p:cNvSpPr/>
            <p:nvPr/>
          </p:nvSpPr>
          <p:spPr>
            <a:xfrm>
              <a:off x="61900" y="34369"/>
              <a:ext cx="1329338" cy="1921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FBB45246-4F01-4941-98F6-5E58E8E70246}"/>
                </a:ext>
              </a:extLst>
            </p:cNvPr>
            <p:cNvSpPr/>
            <p:nvPr/>
          </p:nvSpPr>
          <p:spPr>
            <a:xfrm>
              <a:off x="6129963" y="40459"/>
              <a:ext cx="1354724" cy="18385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Pageviews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EDE854B1-0D25-4A2A-9F35-7C0EB20E7617}"/>
                </a:ext>
              </a:extLst>
            </p:cNvPr>
            <p:cNvSpPr/>
            <p:nvPr/>
          </p:nvSpPr>
          <p:spPr>
            <a:xfrm>
              <a:off x="1659313" y="34577"/>
              <a:ext cx="1747973" cy="18973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bg2">
                      <a:lumMod val="75000"/>
                    </a:schemeClr>
                  </a:solidFill>
                </a:rPr>
                <a:t>Topic 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</a:rPr>
                <a:t>modelling</a:t>
              </a:r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8F095105-13EE-45DA-8AC1-0F941DF627AD}"/>
                </a:ext>
              </a:extLst>
            </p:cNvPr>
            <p:cNvSpPr/>
            <p:nvPr/>
          </p:nvSpPr>
          <p:spPr>
            <a:xfrm>
              <a:off x="3675789" y="30983"/>
              <a:ext cx="2185671" cy="18973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b="1" dirty="0" err="1">
                  <a:solidFill>
                    <a:schemeClr val="tx1"/>
                  </a:solidFill>
                </a:rPr>
                <a:t>Sentiment</a:t>
              </a:r>
              <a:r>
                <a:rPr lang="es-ES" sz="1400" b="1" dirty="0">
                  <a:solidFill>
                    <a:schemeClr val="tx1"/>
                  </a:solidFill>
                </a:rPr>
                <a:t> </a:t>
              </a:r>
              <a:r>
                <a:rPr lang="es-ES" sz="1400" b="1" dirty="0" err="1">
                  <a:solidFill>
                    <a:schemeClr val="tx1"/>
                  </a:solidFill>
                </a:rPr>
                <a:t>analysis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9FC7CC54-95A4-459C-A2D6-4495B86E51E8}"/>
                </a:ext>
              </a:extLst>
            </p:cNvPr>
            <p:cNvSpPr/>
            <p:nvPr/>
          </p:nvSpPr>
          <p:spPr>
            <a:xfrm>
              <a:off x="7753190" y="40459"/>
              <a:ext cx="1329338" cy="1835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 err="1">
                  <a:solidFill>
                    <a:schemeClr val="bg2">
                      <a:lumMod val="75000"/>
                    </a:schemeClr>
                  </a:solidFill>
                </a:rPr>
                <a:t>Conclusions</a:t>
              </a:r>
              <a:endParaRPr lang="en-GB" sz="1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</Template>
  <TotalTime>85</TotalTime>
  <Words>340</Words>
  <Application>Microsoft Office PowerPoint</Application>
  <PresentationFormat>Presentación en pantalla (16:9)</PresentationFormat>
  <Paragraphs>138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Bahnschrift Light SemiCondensed</vt:lpstr>
      <vt:lpstr>Calibri</vt:lpstr>
      <vt:lpstr>Corbel</vt:lpstr>
      <vt:lpstr>Courier New</vt:lpstr>
      <vt:lpstr>Wingdings 2</vt:lpstr>
      <vt:lpstr>Marco</vt:lpstr>
      <vt:lpstr>AFTER POPCORN</vt:lpstr>
      <vt:lpstr>Overview</vt:lpstr>
      <vt:lpstr>INTRODUCTION</vt:lpstr>
      <vt:lpstr>DATA GATHERING -  Twitter API</vt:lpstr>
      <vt:lpstr>5 February</vt:lpstr>
      <vt:lpstr>Example tweets</vt:lpstr>
      <vt:lpstr>19 February</vt:lpstr>
      <vt:lpstr>5 March</vt:lpstr>
      <vt:lpstr>Sentiment analysis: WandaVision</vt:lpstr>
      <vt:lpstr>Season evolution</vt:lpstr>
      <vt:lpstr>Data gathering</vt:lpstr>
      <vt:lpstr>Sentiment analysis: Movies</vt:lpstr>
      <vt:lpstr>Dunkirk (2017) individual results</vt:lpstr>
      <vt:lpstr>Mean positive/negative/neutral words per comment </vt:lpstr>
      <vt:lpstr>Presentación de PowerPoint</vt:lpstr>
      <vt:lpstr>Presentación de PowerPoint</vt:lpstr>
      <vt:lpstr>Presentación de PowerPoint</vt:lpstr>
      <vt:lpstr>SUMMARY AND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AFTER POPCORN</dc:title>
  <dc:creator>Emma Fraxanet</dc:creator>
  <cp:lastModifiedBy>Emma Fraxanet</cp:lastModifiedBy>
  <cp:revision>13</cp:revision>
  <dcterms:modified xsi:type="dcterms:W3CDTF">2021-03-11T15:13:17Z</dcterms:modified>
</cp:coreProperties>
</file>